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56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908"/>
    <a:srgbClr val="FF0034"/>
    <a:srgbClr val="E32305"/>
    <a:srgbClr val="BD1E07"/>
    <a:srgbClr val="FF1E00"/>
    <a:srgbClr val="FD6616"/>
    <a:srgbClr val="FF2600"/>
    <a:srgbClr val="F89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42"/>
    <p:restoredTop sz="94694"/>
  </p:normalViewPr>
  <p:slideViewPr>
    <p:cSldViewPr snapToGrid="0" snapToObjects="1">
      <p:cViewPr>
        <p:scale>
          <a:sx n="130" d="100"/>
          <a:sy n="130" d="100"/>
        </p:scale>
        <p:origin x="1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1DDD-0D98-4C5F-E1E6-9A7342EBA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C2935-6ECF-EAA1-730F-77E0BBF9B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8ACD-CFD2-AAC3-7691-00B76E32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E1A2B-2636-9CBC-CC84-08FE0163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C21E0-0A41-3CC6-E2A5-86A31A62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6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2B4B-CC8C-A6DA-4B95-9F297DB0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BC5FE-1031-7289-796F-EE52B3B69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1C8F5-C617-ECEC-51CB-C8415871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55028-F8F3-477E-36F3-BFB90698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DF2A8-BB35-430A-C6FB-F70E7444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9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CEC83C-95AE-8997-CFFD-76537377D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9C839-66E7-64DD-7097-527061B6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A0368-99BB-4F7F-E903-8F9C407B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4CE5B-8395-91F6-BC19-B93F73C0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05855-5304-211F-03E7-D5DA7029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B7FA-741C-39A4-86F2-09D8C36A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0F94-81C3-E4F6-E16C-85B0D0C74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CDE3A-B0E3-F835-A5C6-AE44410A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1B794-67F9-5384-FD22-CC23DE00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1D8DA-751D-CBC0-C5F0-803AB5DE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8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70E8-4297-442A-A6BD-18F34F84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39A5-F937-AFF0-B569-12236E6C0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12DD-7554-2113-4519-12D617A30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BACAC-9ED2-24D2-393D-DDAD740B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1C948-2F1A-D267-1DC5-602210CE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0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2E12-CF6F-8695-27E2-C4107F4A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55037-2013-ADFC-6AD0-E0659B677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7ADA6-5F84-DD69-FC26-075C1CC70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119E2-1BD4-BB77-D3D8-8873A0EB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1B70F-5216-D548-907D-A49B0E5E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5AFD2-AF94-9C17-FE08-1084E7E9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984C-65E2-B8A4-8B7A-F486D747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78617-28D0-7529-5A87-6C1330336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6B7A-0DAE-18BC-D47E-46117B2D9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CD11C-0B8F-2DAD-3679-45110665D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CCDED-0E64-044C-F2DA-EABF94E91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60074-D206-E832-96E1-47337059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33856-06F2-CFB4-0678-9FC9745C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5A199-D4D2-7207-25F0-AF66C7F6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6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405D-5981-EBB2-6DCA-3B5D35D9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3D30D-AA86-1D5C-4268-07BE0AD7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5470F-2E38-C828-6447-1328074A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BB962-CD21-C87C-3024-A47A183E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6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B886D-0EC5-C624-A115-9E977145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C7388-B7DB-EF71-25D7-D0F62834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768E-A4FC-AE46-C79E-143CFE06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5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DF47-EF45-E85C-6286-BD918EEF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6E097-D64A-2362-F0F4-7A8D697B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A8791-1650-0925-3F6C-5ADF45BAB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E0903-AFDB-D911-6273-79F1E940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77087-3F7D-48C9-2B98-664B22D4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D9D41-0839-E080-631B-E9643372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57A6-E6C0-60D9-5289-1047B161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D24E1-ACD3-7D08-1CAA-C084C7444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A83BC-EEC9-2393-D47C-D384448DA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3FDC9-578A-E351-F54D-1BE6F00D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91106-6187-1741-4FB8-08DBF22C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9D9A6-33FB-1661-DB78-CAB6C877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0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E3D89-62FA-872B-60EE-CF3AF84B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8549B-D1F1-424D-5BB3-DB1B048C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E27A2-BF32-5E0E-B546-E0A9FD09C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3D2C4-B346-CB40-9C8F-CF2D071A28B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FB44F-939D-F2AC-A379-981F2EEC0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FED4-D932-F66A-C9E7-678A00C53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64C45-61A9-ED43-9F47-D682950D1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7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93A18B-A629-4AB1-4890-6DFAB2599603}"/>
              </a:ext>
            </a:extLst>
          </p:cNvPr>
          <p:cNvCxnSpPr>
            <a:cxnSpLocks/>
          </p:cNvCxnSpPr>
          <p:nvPr/>
        </p:nvCxnSpPr>
        <p:spPr>
          <a:xfrm flipV="1">
            <a:off x="1946055" y="5596597"/>
            <a:ext cx="0" cy="511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F27D32-F79C-BD11-A325-10B3E4B0E765}"/>
              </a:ext>
            </a:extLst>
          </p:cNvPr>
          <p:cNvSpPr txBox="1"/>
          <p:nvPr/>
        </p:nvSpPr>
        <p:spPr>
          <a:xfrm>
            <a:off x="1525106" y="6034051"/>
            <a:ext cx="84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suburb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EA1D5E-303B-DEC9-60CF-1E81CA5BF61C}"/>
              </a:ext>
            </a:extLst>
          </p:cNvPr>
          <p:cNvGrpSpPr/>
          <p:nvPr/>
        </p:nvGrpSpPr>
        <p:grpSpPr>
          <a:xfrm>
            <a:off x="324367" y="2030146"/>
            <a:ext cx="9727225" cy="3507728"/>
            <a:chOff x="566047" y="1326252"/>
            <a:chExt cx="10773398" cy="4269331"/>
          </a:xfrm>
        </p:grpSpPr>
        <p:pic>
          <p:nvPicPr>
            <p:cNvPr id="6" name="Picture 5" descr="A picture containing text, outdoor&#10;&#10;Description automatically generated">
              <a:extLst>
                <a:ext uri="{FF2B5EF4-FFF2-40B4-BE49-F238E27FC236}">
                  <a16:creationId xmlns:a16="http://schemas.microsoft.com/office/drawing/2014/main" id="{660E842C-2FF3-C0E0-7EC1-4E5CD3664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187" y="1326252"/>
              <a:ext cx="10764258" cy="426933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7F8DEF-B59A-0DAA-0392-156B297B232D}"/>
                </a:ext>
              </a:extLst>
            </p:cNvPr>
            <p:cNvSpPr/>
            <p:nvPr/>
          </p:nvSpPr>
          <p:spPr>
            <a:xfrm>
              <a:off x="566047" y="1551556"/>
              <a:ext cx="10628640" cy="363459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21CF9D-F932-AB2A-B951-769DFB75D4F6}"/>
              </a:ext>
            </a:extLst>
          </p:cNvPr>
          <p:cNvSpPr txBox="1"/>
          <p:nvPr/>
        </p:nvSpPr>
        <p:spPr>
          <a:xfrm>
            <a:off x="3365841" y="6108106"/>
            <a:ext cx="2356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Coordinates: </a:t>
            </a:r>
            <a:r>
              <a:rPr lang="en-US" dirty="0">
                <a:latin typeface="+mj-lt"/>
              </a:rPr>
              <a:t>list of lists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B3634-3634-FB7D-192E-9784529AA5B8}"/>
              </a:ext>
            </a:extLst>
          </p:cNvPr>
          <p:cNvSpPr txBox="1"/>
          <p:nvPr/>
        </p:nvSpPr>
        <p:spPr>
          <a:xfrm>
            <a:off x="606137" y="749894"/>
            <a:ext cx="9910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How to display </a:t>
            </a:r>
            <a:r>
              <a:rPr lang="en-US" sz="3000" b="1" dirty="0" err="1">
                <a:solidFill>
                  <a:srgbClr val="F89969"/>
                </a:solidFill>
              </a:rPr>
              <a:t>c</a:t>
            </a:r>
            <a:r>
              <a:rPr lang="en-US" sz="3000" b="1" dirty="0" err="1">
                <a:solidFill>
                  <a:srgbClr val="FD6616"/>
                </a:solidFill>
              </a:rPr>
              <a:t>o</a:t>
            </a:r>
            <a:r>
              <a:rPr lang="en-US" sz="3000" b="1" dirty="0" err="1">
                <a:solidFill>
                  <a:srgbClr val="FF1E00"/>
                </a:solidFill>
              </a:rPr>
              <a:t>l</a:t>
            </a:r>
            <a:r>
              <a:rPr lang="en-US" sz="3000" b="1" dirty="0" err="1">
                <a:solidFill>
                  <a:srgbClr val="FF0034"/>
                </a:solidFill>
              </a:rPr>
              <a:t>o</a:t>
            </a:r>
            <a:r>
              <a:rPr lang="en-US" sz="3000" b="1" dirty="0" err="1">
                <a:solidFill>
                  <a:srgbClr val="E32305"/>
                </a:solidFill>
              </a:rPr>
              <a:t>u</a:t>
            </a:r>
            <a:r>
              <a:rPr lang="en-US" sz="3000" b="1" dirty="0" err="1">
                <a:solidFill>
                  <a:srgbClr val="BD1E07"/>
                </a:solidFill>
              </a:rPr>
              <a:t>r</a:t>
            </a:r>
            <a:r>
              <a:rPr lang="en-US" sz="3000" b="1" dirty="0" err="1">
                <a:solidFill>
                  <a:srgbClr val="9D1908"/>
                </a:solidFill>
              </a:rPr>
              <a:t>s</a:t>
            </a:r>
            <a:r>
              <a:rPr lang="en-US" sz="3000" b="1" dirty="0">
                <a:solidFill>
                  <a:srgbClr val="9D1908"/>
                </a:solidFill>
              </a:rPr>
              <a:t> </a:t>
            </a:r>
            <a:r>
              <a:rPr lang="en-US" sz="3000" b="1" dirty="0"/>
              <a:t>on the heatmap using </a:t>
            </a:r>
            <a:r>
              <a:rPr lang="en-US" sz="3000" b="1" dirty="0" err="1"/>
              <a:t>geoJSON</a:t>
            </a:r>
            <a:r>
              <a:rPr lang="en-US" sz="3000" b="1" dirty="0"/>
              <a:t> data</a:t>
            </a:r>
          </a:p>
          <a:p>
            <a:r>
              <a:rPr lang="en-US" sz="3000" b="1" dirty="0"/>
              <a:t>without quantitative data?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32A7D-48E7-B406-3C1F-F756935E83BB}"/>
              </a:ext>
            </a:extLst>
          </p:cNvPr>
          <p:cNvSpPr txBox="1"/>
          <p:nvPr/>
        </p:nvSpPr>
        <p:spPr>
          <a:xfrm>
            <a:off x="606137" y="226000"/>
            <a:ext cx="20117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Data wrangling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C46B83-7AF6-1DD6-5610-D727BD3A8EEE}"/>
              </a:ext>
            </a:extLst>
          </p:cNvPr>
          <p:cNvCxnSpPr>
            <a:cxnSpLocks/>
          </p:cNvCxnSpPr>
          <p:nvPr/>
        </p:nvCxnSpPr>
        <p:spPr>
          <a:xfrm flipV="1">
            <a:off x="4339171" y="5265257"/>
            <a:ext cx="0" cy="8428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9DA80-FEAC-BADA-FF87-79F50BA52CA3}"/>
              </a:ext>
            </a:extLst>
          </p:cNvPr>
          <p:cNvGrpSpPr/>
          <p:nvPr/>
        </p:nvGrpSpPr>
        <p:grpSpPr>
          <a:xfrm>
            <a:off x="4540799" y="1971423"/>
            <a:ext cx="7387361" cy="3406671"/>
            <a:chOff x="4540799" y="1971423"/>
            <a:chExt cx="7387361" cy="34066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9A4D1ED-9CB3-AA7B-01E7-09FAB6A9E9EE}"/>
                </a:ext>
              </a:extLst>
            </p:cNvPr>
            <p:cNvGrpSpPr/>
            <p:nvPr/>
          </p:nvGrpSpPr>
          <p:grpSpPr>
            <a:xfrm>
              <a:off x="4540799" y="1971423"/>
              <a:ext cx="7387361" cy="3406671"/>
              <a:chOff x="4746422" y="2335789"/>
              <a:chExt cx="7387361" cy="3406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C63C06-95BB-92F3-4B3C-566792395A91}"/>
                  </a:ext>
                </a:extLst>
              </p:cNvPr>
              <p:cNvSpPr/>
              <p:nvPr/>
            </p:nvSpPr>
            <p:spPr>
              <a:xfrm>
                <a:off x="4746422" y="2335789"/>
                <a:ext cx="7387361" cy="34066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9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055955E-0994-61EF-20B4-CA2EF529B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2549" y="2413042"/>
                <a:ext cx="7121211" cy="3252164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614538-DBB0-76F7-F017-DC10A79207D5}"/>
                </a:ext>
              </a:extLst>
            </p:cNvPr>
            <p:cNvSpPr/>
            <p:nvPr/>
          </p:nvSpPr>
          <p:spPr>
            <a:xfrm>
              <a:off x="10593944" y="2215258"/>
              <a:ext cx="328057" cy="31553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E8258E9-DC7A-AFFA-8890-E45E32ED9B61}"/>
              </a:ext>
            </a:extLst>
          </p:cNvPr>
          <p:cNvCxnSpPr>
            <a:stCxn id="21" idx="2"/>
          </p:cNvCxnSpPr>
          <p:nvPr/>
        </p:nvCxnSpPr>
        <p:spPr>
          <a:xfrm rot="5400000">
            <a:off x="8838554" y="3677178"/>
            <a:ext cx="225944" cy="36128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43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E837842-38C8-077B-A06A-B7330833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621" y="1090139"/>
            <a:ext cx="2133600" cy="82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4F19CA-D6AA-1605-6302-73F0ED161CF0}"/>
              </a:ext>
            </a:extLst>
          </p:cNvPr>
          <p:cNvSpPr txBox="1"/>
          <p:nvPr/>
        </p:nvSpPr>
        <p:spPr>
          <a:xfrm>
            <a:off x="395783" y="1291937"/>
            <a:ext cx="6154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number_of_rows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file_csv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==</a:t>
            </a:r>
            <a:r>
              <a:rPr lang="en-US" dirty="0"/>
              <a:t> </a:t>
            </a:r>
            <a:r>
              <a:rPr lang="en-US" dirty="0" err="1"/>
              <a:t>number_of_rows</a:t>
            </a:r>
            <a:r>
              <a:rPr lang="en-US" dirty="0"/>
              <a:t> in </a:t>
            </a:r>
            <a:r>
              <a:rPr lang="en-US" dirty="0" err="1">
                <a:solidFill>
                  <a:srgbClr val="00B0F0"/>
                </a:solidFill>
              </a:rPr>
              <a:t>geoJSON</a:t>
            </a:r>
            <a:r>
              <a:rPr lang="en-US" dirty="0">
                <a:solidFill>
                  <a:srgbClr val="00B0F0"/>
                </a:solidFill>
              </a:rPr>
              <a:t>:</a:t>
            </a:r>
          </a:p>
          <a:p>
            <a:r>
              <a:rPr lang="en-US" dirty="0">
                <a:solidFill>
                  <a:srgbClr val="00B0F0"/>
                </a:solidFill>
              </a:rPr>
              <a:t>	print</a:t>
            </a:r>
            <a:r>
              <a:rPr lang="en-US" dirty="0"/>
              <a:t>(“Go ahead use QGIS”)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8C09E02-99B9-DB14-8926-2C13F6D3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42" y="2279614"/>
            <a:ext cx="4053385" cy="4295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84DDD7-7D12-73E7-18EA-0FEC0737A849}"/>
              </a:ext>
            </a:extLst>
          </p:cNvPr>
          <p:cNvSpPr txBox="1"/>
          <p:nvPr/>
        </p:nvSpPr>
        <p:spPr>
          <a:xfrm>
            <a:off x="395783" y="3059668"/>
            <a:ext cx="6039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number_of_rows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file_csv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!=</a:t>
            </a:r>
            <a:r>
              <a:rPr lang="en-US" dirty="0"/>
              <a:t> </a:t>
            </a:r>
            <a:r>
              <a:rPr lang="en-US" dirty="0" err="1"/>
              <a:t>number_of_rows</a:t>
            </a:r>
            <a:r>
              <a:rPr lang="en-US" dirty="0"/>
              <a:t> in </a:t>
            </a:r>
            <a:r>
              <a:rPr lang="en-US" dirty="0" err="1">
                <a:solidFill>
                  <a:srgbClr val="00B0F0"/>
                </a:solidFill>
              </a:rPr>
              <a:t>geoJSON</a:t>
            </a:r>
            <a:r>
              <a:rPr lang="en-US" dirty="0">
                <a:solidFill>
                  <a:srgbClr val="00B0F0"/>
                </a:solidFill>
              </a:rPr>
              <a:t>:</a:t>
            </a:r>
          </a:p>
          <a:p>
            <a:r>
              <a:rPr lang="en-US" dirty="0">
                <a:solidFill>
                  <a:srgbClr val="00B0F0"/>
                </a:solidFill>
              </a:rPr>
              <a:t>	print</a:t>
            </a:r>
            <a:r>
              <a:rPr lang="en-US" dirty="0"/>
              <a:t>(“prepare for sweating over coding”)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E0A02-877C-E219-05F3-7719C3388B9A}"/>
              </a:ext>
            </a:extLst>
          </p:cNvPr>
          <p:cNvSpPr txBox="1"/>
          <p:nvPr/>
        </p:nvSpPr>
        <p:spPr>
          <a:xfrm>
            <a:off x="395783" y="409432"/>
            <a:ext cx="66488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Merging </a:t>
            </a:r>
            <a:r>
              <a:rPr lang="en-US" sz="2200" b="1" dirty="0" err="1"/>
              <a:t>geoJSON</a:t>
            </a:r>
            <a:r>
              <a:rPr lang="en-US" sz="2200" b="1" dirty="0"/>
              <a:t> file with quantitate data </a:t>
            </a:r>
            <a:r>
              <a:rPr lang="en-US" sz="2200" b="1" dirty="0">
                <a:sym typeface="Wingdings" pitchFamily="2" charset="2"/>
              </a:rPr>
              <a:t>-&gt; not trivial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9203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D913E96-45C5-0E27-2DDE-94DB2EE7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404000"/>
            <a:ext cx="5406650" cy="63038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A286CD-6608-6852-9BDD-D86A3BF9B75B}"/>
              </a:ext>
            </a:extLst>
          </p:cNvPr>
          <p:cNvCxnSpPr/>
          <p:nvPr/>
        </p:nvCxnSpPr>
        <p:spPr>
          <a:xfrm flipH="1">
            <a:off x="3957851" y="3429000"/>
            <a:ext cx="1569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1F5D5-6BAB-4A06-7F80-C7CA9CA88155}"/>
              </a:ext>
            </a:extLst>
          </p:cNvPr>
          <p:cNvCxnSpPr/>
          <p:nvPr/>
        </p:nvCxnSpPr>
        <p:spPr>
          <a:xfrm flipH="1">
            <a:off x="3957851" y="3021842"/>
            <a:ext cx="1569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AE8EC9-3B6B-A1CC-CCCB-9E586DA3D7F5}"/>
              </a:ext>
            </a:extLst>
          </p:cNvPr>
          <p:cNvSpPr txBox="1"/>
          <p:nvPr/>
        </p:nvSpPr>
        <p:spPr>
          <a:xfrm>
            <a:off x="5857925" y="300421"/>
            <a:ext cx="2726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Chloropleth</a:t>
            </a:r>
            <a:r>
              <a:rPr lang="en-US" sz="2200" b="1" dirty="0"/>
              <a:t> ready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CCDB2-37B3-F682-FF72-7E25E6630B5F}"/>
              </a:ext>
            </a:extLst>
          </p:cNvPr>
          <p:cNvSpPr txBox="1"/>
          <p:nvPr/>
        </p:nvSpPr>
        <p:spPr>
          <a:xfrm>
            <a:off x="5641948" y="2837176"/>
            <a:ext cx="24404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+mj-lt"/>
              </a:rPr>
              <a:t>Attribute value [</a:t>
            </a:r>
            <a:r>
              <a:rPr lang="en-US" sz="1500" dirty="0" err="1">
                <a:latin typeface="+mj-lt"/>
              </a:rPr>
              <a:t>mean_price</a:t>
            </a:r>
            <a:r>
              <a:rPr lang="en-US" sz="1500" dirty="0">
                <a:latin typeface="+mj-lt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8793-A8DF-57BD-88E9-7CB1B4748EE2}"/>
              </a:ext>
            </a:extLst>
          </p:cNvPr>
          <p:cNvSpPr txBox="1"/>
          <p:nvPr/>
        </p:nvSpPr>
        <p:spPr>
          <a:xfrm>
            <a:off x="5641948" y="3286633"/>
            <a:ext cx="17040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+mj-lt"/>
              </a:rPr>
              <a:t>Suburb [vic_loca_2]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78EFC-5457-6204-78C1-4E0C5896B097}"/>
              </a:ext>
            </a:extLst>
          </p:cNvPr>
          <p:cNvSpPr/>
          <p:nvPr/>
        </p:nvSpPr>
        <p:spPr>
          <a:xfrm>
            <a:off x="982638" y="245660"/>
            <a:ext cx="7601803" cy="65372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8CD6AE-126F-8CB0-8292-5F74286624A1}"/>
              </a:ext>
            </a:extLst>
          </p:cNvPr>
          <p:cNvCxnSpPr/>
          <p:nvPr/>
        </p:nvCxnSpPr>
        <p:spPr>
          <a:xfrm flipH="1">
            <a:off x="3916907" y="1331794"/>
            <a:ext cx="1569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F2446C-3E9F-90F6-3874-89B94BFFD638}"/>
              </a:ext>
            </a:extLst>
          </p:cNvPr>
          <p:cNvSpPr txBox="1"/>
          <p:nvPr/>
        </p:nvSpPr>
        <p:spPr>
          <a:xfrm>
            <a:off x="5608031" y="1170211"/>
            <a:ext cx="27551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+mj-lt"/>
              </a:rPr>
              <a:t>Polygon coordinates[coordinates]</a:t>
            </a:r>
          </a:p>
        </p:txBody>
      </p:sp>
    </p:spTree>
    <p:extLst>
      <p:ext uri="{BB962C8B-B14F-4D97-AF65-F5344CB8AC3E}">
        <p14:creationId xmlns:p14="http://schemas.microsoft.com/office/powerpoint/2010/main" val="52278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city, road&#10;&#10;Description automatically generated">
            <a:extLst>
              <a:ext uri="{FF2B5EF4-FFF2-40B4-BE49-F238E27FC236}">
                <a16:creationId xmlns:a16="http://schemas.microsoft.com/office/drawing/2014/main" id="{5BF25D64-F738-9B25-B7F1-1DC7FD43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62031"/>
            <a:ext cx="12192000" cy="4409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BF9695-E22F-01CB-294F-B0A8A374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281" y="373420"/>
            <a:ext cx="2499632" cy="416605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048D8E8-D964-F111-7BCB-7402C5342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65" y="151074"/>
            <a:ext cx="2474274" cy="861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9A378A-D6CE-E0F0-8BE6-65E81A399CE3}"/>
              </a:ext>
            </a:extLst>
          </p:cNvPr>
          <p:cNvSpPr txBox="1"/>
          <p:nvPr/>
        </p:nvSpPr>
        <p:spPr>
          <a:xfrm>
            <a:off x="1685172" y="2761109"/>
            <a:ext cx="8986819" cy="553998"/>
          </a:xfrm>
          <a:prstGeom prst="rect">
            <a:avLst/>
          </a:prstGeom>
          <a:solidFill>
            <a:schemeClr val="bg1">
              <a:alpha val="65651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9D1908"/>
                </a:solidFill>
              </a:rPr>
              <a:t>Which Melbourne suburbs made sales in the past week?</a:t>
            </a:r>
          </a:p>
        </p:txBody>
      </p:sp>
    </p:spTree>
    <p:extLst>
      <p:ext uri="{BB962C8B-B14F-4D97-AF65-F5344CB8AC3E}">
        <p14:creationId xmlns:p14="http://schemas.microsoft.com/office/powerpoint/2010/main" val="339416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6D77D23-8A12-A4DB-9196-81D3D4DF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" y="342803"/>
            <a:ext cx="2474274" cy="861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77DCC5-D5F8-3C4B-581D-79514826D8B3}"/>
              </a:ext>
            </a:extLst>
          </p:cNvPr>
          <p:cNvSpPr txBox="1"/>
          <p:nvPr/>
        </p:nvSpPr>
        <p:spPr>
          <a:xfrm>
            <a:off x="446967" y="1779833"/>
            <a:ext cx="3551298" cy="369331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Displayed boundaries for nearly 3000 suburbs in Victoria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Heatmap </a:t>
            </a:r>
            <a:r>
              <a:rPr lang="en-AU" dirty="0"/>
              <a:t>representing the varying prices across the suburbs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Interactive visualization of median prices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Heatmap legend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A9AEF90B-B1BE-8250-2B01-E23DA980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56" y="1311758"/>
            <a:ext cx="7163066" cy="4351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506141A4-7B29-09B5-699D-F24F64651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56" y="1319133"/>
            <a:ext cx="7163066" cy="4356513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0E7BA14-3106-7D1B-4C71-B6D3A299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757" y="1319133"/>
            <a:ext cx="7163066" cy="4372261"/>
          </a:xfrm>
          <a:prstGeom prst="rect">
            <a:avLst/>
          </a:prstGeom>
        </p:spPr>
      </p:pic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E940F321-FA93-2E4C-78EE-4BD305E53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49" t="75920"/>
          <a:stretch/>
        </p:blipFill>
        <p:spPr>
          <a:xfrm>
            <a:off x="9775065" y="3522488"/>
            <a:ext cx="1650995" cy="217628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08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Map&#10;&#10;Description automatically generated">
            <a:extLst>
              <a:ext uri="{FF2B5EF4-FFF2-40B4-BE49-F238E27FC236}">
                <a16:creationId xmlns:a16="http://schemas.microsoft.com/office/drawing/2014/main" id="{A606588F-E186-F389-2DE2-74AF6EF8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95" y="1379710"/>
            <a:ext cx="6582850" cy="3994644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EE1999B-EEBA-89DB-5CC3-5844DFD4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5" y="1395832"/>
            <a:ext cx="6597073" cy="3978522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51EAE48-ECB6-D420-88F5-CDAFD9D45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95" y="1395832"/>
            <a:ext cx="6597073" cy="397852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4A2B9F15-CEE8-4178-6DD3-8753C3667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67" y="342803"/>
            <a:ext cx="2474274" cy="861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20B49-CF54-69A7-10DA-C3A8DFA5CD91}"/>
              </a:ext>
            </a:extLst>
          </p:cNvPr>
          <p:cNvSpPr txBox="1"/>
          <p:nvPr/>
        </p:nvSpPr>
        <p:spPr>
          <a:xfrm>
            <a:off x="7791718" y="563266"/>
            <a:ext cx="389125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Findings: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Inner Melbourne suburbs sold most properties vs outskirts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algn="ctr"/>
            <a:r>
              <a:rPr lang="en-US" b="1" dirty="0"/>
              <a:t>Top 5 most expensive suburbs: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 Albert Park  	</a:t>
            </a:r>
            <a:r>
              <a:rPr lang="en-AU" b="1" dirty="0"/>
              <a:t>$5,500,000</a:t>
            </a:r>
          </a:p>
          <a:p>
            <a:r>
              <a:rPr lang="en-US" dirty="0"/>
              <a:t>     Kew 		</a:t>
            </a:r>
            <a:r>
              <a:rPr lang="en-AU" b="1" dirty="0"/>
              <a:t>$3,425,000</a:t>
            </a:r>
          </a:p>
          <a:p>
            <a:r>
              <a:rPr lang="en-AU" dirty="0"/>
              <a:t>     Balwyn</a:t>
            </a:r>
            <a:r>
              <a:rPr lang="en-AU" b="1" dirty="0"/>
              <a:t> 	$3,140,000</a:t>
            </a:r>
          </a:p>
          <a:p>
            <a:r>
              <a:rPr lang="en-AU" dirty="0"/>
              <a:t>     Mordialloc</a:t>
            </a:r>
            <a:r>
              <a:rPr lang="en-AU" b="1" dirty="0"/>
              <a:t>	$2,850,000</a:t>
            </a:r>
          </a:p>
          <a:p>
            <a:r>
              <a:rPr lang="en-AU" dirty="0"/>
              <a:t>     Balwyn North</a:t>
            </a:r>
            <a:r>
              <a:rPr lang="en-AU" b="1" dirty="0"/>
              <a:t>	$2,825,000</a:t>
            </a:r>
          </a:p>
          <a:p>
            <a:pPr marL="285750" indent="-285750">
              <a:buFontTx/>
              <a:buChar char="-"/>
            </a:pPr>
            <a:endParaRPr lang="en-AU" b="1" dirty="0"/>
          </a:p>
          <a:p>
            <a:pPr marL="285750" indent="-285750">
              <a:buFontTx/>
              <a:buChar char="-"/>
            </a:pPr>
            <a:endParaRPr lang="en-AU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en-AU" b="1" dirty="0">
                <a:solidFill>
                  <a:srgbClr val="9D1908"/>
                </a:solidFill>
              </a:rPr>
              <a:t>Hot spot:</a:t>
            </a:r>
          </a:p>
          <a:p>
            <a:r>
              <a:rPr lang="en-AU" b="1" dirty="0"/>
              <a:t>     West Melbourne  $2,610,000</a:t>
            </a:r>
          </a:p>
          <a:p>
            <a:endParaRPr lang="en-AU" b="1" dirty="0"/>
          </a:p>
          <a:p>
            <a:pPr marL="285750" indent="-285750">
              <a:buFontTx/>
              <a:buChar char="-"/>
            </a:pPr>
            <a:endParaRPr lang="en-AU" b="1" dirty="0"/>
          </a:p>
          <a:p>
            <a:pPr marL="285750" indent="-285750">
              <a:buFontTx/>
              <a:buChar char="-"/>
            </a:pPr>
            <a:endParaRPr lang="en-AU" b="1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ACA784FE-31B0-1D5A-F693-22EE2C028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95" y="1396550"/>
            <a:ext cx="6597073" cy="4014235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0D985B6B-A555-97B9-66C5-527E8EB06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95" y="1395832"/>
            <a:ext cx="6597073" cy="4011308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50DC787A-D80B-D9E7-CCD2-407E5AE7E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304" y="1375925"/>
            <a:ext cx="6656719" cy="403121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4D7001A-E281-A2E7-95B2-AAA1F9216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40" y="1372280"/>
            <a:ext cx="6755633" cy="4031215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120BE4-ED6C-758E-3FC6-DBC009D81D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5328" r="6965" b="1997"/>
          <a:stretch/>
        </p:blipFill>
        <p:spPr>
          <a:xfrm>
            <a:off x="8778699" y="5410785"/>
            <a:ext cx="1917290" cy="4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4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11EAB850-C438-D33A-242E-A6B5897A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495" y="807802"/>
            <a:ext cx="8082437" cy="51461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A775FB-7326-C394-B261-A0C9DCBE95CC}"/>
              </a:ext>
            </a:extLst>
          </p:cNvPr>
          <p:cNvGrpSpPr/>
          <p:nvPr/>
        </p:nvGrpSpPr>
        <p:grpSpPr>
          <a:xfrm>
            <a:off x="1422400" y="60830"/>
            <a:ext cx="9166765" cy="6722138"/>
            <a:chOff x="1422400" y="60830"/>
            <a:chExt cx="9166765" cy="6722138"/>
          </a:xfrm>
        </p:grpSpPr>
        <p:pic>
          <p:nvPicPr>
            <p:cNvPr id="10" name="Picture 9" descr="Map&#10;&#10;Description automatically generated">
              <a:extLst>
                <a:ext uri="{FF2B5EF4-FFF2-40B4-BE49-F238E27FC236}">
                  <a16:creationId xmlns:a16="http://schemas.microsoft.com/office/drawing/2014/main" id="{4FDD028D-676D-748B-3B0C-056DBDEE7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30" t="1595" r="15382"/>
            <a:stretch/>
          </p:blipFill>
          <p:spPr>
            <a:xfrm>
              <a:off x="1422400" y="60830"/>
              <a:ext cx="9166765" cy="6722138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B65BA5A3-48E8-7D17-22DF-C5D55258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1951234" y="492079"/>
              <a:ext cx="8289532" cy="587384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2A326B7-DD61-5979-DCA6-79AD2D6D227B}"/>
              </a:ext>
            </a:extLst>
          </p:cNvPr>
          <p:cNvSpPr txBox="1"/>
          <p:nvPr/>
        </p:nvSpPr>
        <p:spPr>
          <a:xfrm>
            <a:off x="1422399" y="75031"/>
            <a:ext cx="9166765" cy="369332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32305"/>
                </a:solidFill>
              </a:rPr>
              <a:t>Does transport network and plans of improvements make suburb more desirable? 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FD255AF-FF2B-8983-BD8F-3983D8194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1" y="115998"/>
            <a:ext cx="1335309" cy="46482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D023115-C640-2B49-F6DA-A167A1D6E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9000"/>
          </a:blip>
          <a:srcRect l="21652" t="26942" r="44900" b="39663"/>
          <a:stretch/>
        </p:blipFill>
        <p:spPr>
          <a:xfrm>
            <a:off x="3746090" y="2079523"/>
            <a:ext cx="2772697" cy="1961535"/>
          </a:xfrm>
          <a:prstGeom prst="rect">
            <a:avLst/>
          </a:prstGeom>
        </p:spPr>
      </p:pic>
      <p:pic>
        <p:nvPicPr>
          <p:cNvPr id="1026" name="Picture 2" descr="Metro Tunnel Project - Victoria's Big Build">
            <a:extLst>
              <a:ext uri="{FF2B5EF4-FFF2-40B4-BE49-F238E27FC236}">
                <a16:creationId xmlns:a16="http://schemas.microsoft.com/office/drawing/2014/main" id="{8EA76286-E640-AF2C-4574-644719DE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00" y="6217481"/>
            <a:ext cx="1315877" cy="4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2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206</Words>
  <Application>Microsoft Macintosh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Sacharz</dc:creator>
  <cp:lastModifiedBy>Joanna Sacharz</cp:lastModifiedBy>
  <cp:revision>51</cp:revision>
  <dcterms:created xsi:type="dcterms:W3CDTF">2022-06-19T23:45:02Z</dcterms:created>
  <dcterms:modified xsi:type="dcterms:W3CDTF">2022-06-21T04:33:26Z</dcterms:modified>
</cp:coreProperties>
</file>